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2" r:id="rId8"/>
    <p:sldId id="264" r:id="rId9"/>
    <p:sldId id="267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808ED52-B396-421D-917A-C22840CBCCC8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C5DA225-8708-46C9-BAB4-3DC152DF7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08ED52-B396-421D-917A-C22840CBCCC8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5DA225-8708-46C9-BAB4-3DC152DF7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08ED52-B396-421D-917A-C22840CBCCC8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5DA225-8708-46C9-BAB4-3DC152DF7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08ED52-B396-421D-917A-C22840CBCCC8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5DA225-8708-46C9-BAB4-3DC152DF7A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08ED52-B396-421D-917A-C22840CBCCC8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5DA225-8708-46C9-BAB4-3DC152DF7A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08ED52-B396-421D-917A-C22840CBCCC8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5DA225-8708-46C9-BAB4-3DC152DF7A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08ED52-B396-421D-917A-C22840CBCCC8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5DA225-8708-46C9-BAB4-3DC152DF7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08ED52-B396-421D-917A-C22840CBCCC8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5DA225-8708-46C9-BAB4-3DC152DF7A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08ED52-B396-421D-917A-C22840CBCCC8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5DA225-8708-46C9-BAB4-3DC152DF7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808ED52-B396-421D-917A-C22840CBCCC8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5DA225-8708-46C9-BAB4-3DC152DF7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808ED52-B396-421D-917A-C22840CBCCC8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C5DA225-8708-46C9-BAB4-3DC152DF7A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808ED52-B396-421D-917A-C22840CBCCC8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C5DA225-8708-46C9-BAB4-3DC152DF7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kpobedim.&#1089;com.ua/" TargetMode="External"/><Relationship Id="rId2" Type="http://schemas.openxmlformats.org/officeDocument/2006/relationships/hyperlink" Target="http://www.rakpobedi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ГО </a:t>
            </a:r>
            <a:r>
              <a:rPr lang="ru-RU" dirty="0" smtClean="0"/>
              <a:t>«Центр «Равное право на жизнь»</a:t>
            </a:r>
            <a:br>
              <a:rPr lang="ru-RU" dirty="0" smtClean="0"/>
            </a:br>
            <a:r>
              <a:rPr lang="ru-RU" dirty="0" smtClean="0"/>
              <a:t>УФР</a:t>
            </a:r>
            <a:br>
              <a:rPr lang="ru-RU" dirty="0" smtClean="0"/>
            </a:br>
            <a:r>
              <a:rPr lang="ru-RU" sz="2000" dirty="0" smtClean="0"/>
              <a:t>2020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24944"/>
            <a:ext cx="2808312" cy="316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нутый угол 5"/>
          <p:cNvSpPr/>
          <p:nvPr/>
        </p:nvSpPr>
        <p:spPr>
          <a:xfrm>
            <a:off x="285720" y="1214422"/>
            <a:ext cx="8429652" cy="428628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214423"/>
            <a:ext cx="8429652" cy="42862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cs typeface="Arial" pitchFamily="34" charset="0"/>
              </a:rPr>
              <a:t>- </a:t>
            </a:r>
            <a:r>
              <a:rPr lang="ru-RU" sz="2400" dirty="0" smtClean="0">
                <a:cs typeface="Arial" pitchFamily="34" charset="0"/>
              </a:rPr>
              <a:t>В 2018 году стартовал проект, который направлен на помощь больным </a:t>
            </a:r>
            <a:r>
              <a:rPr lang="ru-RU" sz="2400" dirty="0" err="1" smtClean="0">
                <a:cs typeface="Arial" pitchFamily="34" charset="0"/>
              </a:rPr>
              <a:t>лимфомой</a:t>
            </a:r>
            <a:r>
              <a:rPr lang="ru-RU" sz="2400" dirty="0" smtClean="0">
                <a:cs typeface="Arial" pitchFamily="34" charset="0"/>
              </a:rPr>
              <a:t> </a:t>
            </a:r>
            <a:r>
              <a:rPr lang="ru-RU" sz="2400" dirty="0" err="1" smtClean="0">
                <a:cs typeface="Arial" pitchFamily="34" charset="0"/>
              </a:rPr>
              <a:t>Ходжкина</a:t>
            </a:r>
            <a:r>
              <a:rPr lang="ru-RU" sz="2400" dirty="0">
                <a:cs typeface="Arial" pitchFamily="34" charset="0"/>
              </a:rPr>
              <a:t> и </a:t>
            </a:r>
            <a:r>
              <a:rPr lang="ru-RU" sz="2400" dirty="0" smtClean="0">
                <a:cs typeface="Arial" pitchFamily="34" charset="0"/>
              </a:rPr>
              <a:t>воспалительные заболевания кишечника, путем обеспечения препаратом </a:t>
            </a:r>
            <a:r>
              <a:rPr lang="ru-RU" sz="2400" dirty="0" err="1" smtClean="0">
                <a:cs typeface="Arial" pitchFamily="34" charset="0"/>
              </a:rPr>
              <a:t>Адцетрис</a:t>
            </a:r>
            <a:r>
              <a:rPr lang="ru-RU" sz="2400" dirty="0" smtClean="0">
                <a:cs typeface="Arial" pitchFamily="34" charset="0"/>
              </a:rPr>
              <a:t> и </a:t>
            </a:r>
            <a:r>
              <a:rPr lang="ru-RU" sz="2400" dirty="0" err="1" smtClean="0">
                <a:cs typeface="Arial" pitchFamily="34" charset="0"/>
              </a:rPr>
              <a:t>Энтивио</a:t>
            </a:r>
            <a:endParaRPr lang="ru-RU" sz="2400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cs typeface="Arial" pitchFamily="34" charset="0"/>
              </a:rPr>
              <a:t>- Совместно с Компанией «</a:t>
            </a:r>
            <a:r>
              <a:rPr lang="ru-RU" sz="2400" dirty="0" err="1" smtClean="0">
                <a:cs typeface="Arial" pitchFamily="34" charset="0"/>
              </a:rPr>
              <a:t>Такеда</a:t>
            </a:r>
            <a:r>
              <a:rPr lang="ru-RU" sz="2400" dirty="0" smtClean="0">
                <a:cs typeface="Arial" pitchFamily="34" charset="0"/>
              </a:rPr>
              <a:t> Австрия»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cs typeface="Arial" pitchFamily="34" charset="0"/>
              </a:rPr>
              <a:t>- Получение, </a:t>
            </a:r>
            <a:r>
              <a:rPr lang="ru-RU" sz="2400" dirty="0" err="1" smtClean="0">
                <a:cs typeface="Arial" pitchFamily="34" charset="0"/>
              </a:rPr>
              <a:t>растаможивание</a:t>
            </a:r>
            <a:r>
              <a:rPr lang="ru-RU" sz="2400" dirty="0">
                <a:cs typeface="Arial" pitchFamily="34" charset="0"/>
              </a:rPr>
              <a:t> </a:t>
            </a:r>
            <a:r>
              <a:rPr lang="ru-RU" sz="2400" dirty="0" smtClean="0">
                <a:cs typeface="Arial" pitchFamily="34" charset="0"/>
              </a:rPr>
              <a:t>и раздача гуманитарных препаратов профильным пациентам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cs typeface="Arial" pitchFamily="34" charset="0"/>
              </a:rPr>
              <a:t>- В рамках Программы роздано </a:t>
            </a:r>
            <a:r>
              <a:rPr lang="ru-RU" sz="2400" smtClean="0">
                <a:cs typeface="Arial" pitchFamily="34" charset="0"/>
              </a:rPr>
              <a:t>около 6000 </a:t>
            </a:r>
            <a:r>
              <a:rPr lang="ru-RU" sz="2400" dirty="0" smtClean="0">
                <a:cs typeface="Arial" pitchFamily="34" charset="0"/>
              </a:rPr>
              <a:t>флаконов препаратов, </a:t>
            </a:r>
            <a:r>
              <a:rPr lang="ru-RU" sz="2400" smtClean="0">
                <a:cs typeface="Arial" pitchFamily="34" charset="0"/>
              </a:rPr>
              <a:t>свыше 250 </a:t>
            </a:r>
            <a:r>
              <a:rPr lang="ru-RU" sz="2400" dirty="0" smtClean="0">
                <a:cs typeface="Arial" pitchFamily="34" charset="0"/>
              </a:rPr>
              <a:t>человек.  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 «Программа помощи пациентам»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85852" y="3000372"/>
            <a:ext cx="6786610" cy="2571768"/>
          </a:xfrm>
        </p:spPr>
        <p:txBody>
          <a:bodyPr/>
          <a:lstStyle/>
          <a:p>
            <a:r>
              <a:rPr lang="uk-UA" sz="2400" dirty="0" smtClean="0">
                <a:cs typeface="Arial" charset="0"/>
              </a:rPr>
              <a:t>г. </a:t>
            </a:r>
            <a:r>
              <a:rPr lang="uk-UA" sz="2400" dirty="0" err="1" smtClean="0">
                <a:cs typeface="Arial" charset="0"/>
              </a:rPr>
              <a:t>Харьков</a:t>
            </a:r>
            <a:r>
              <a:rPr lang="uk-UA" sz="2400" dirty="0" smtClean="0">
                <a:cs typeface="Arial" charset="0"/>
              </a:rPr>
              <a:t>, </a:t>
            </a:r>
            <a:r>
              <a:rPr lang="uk-UA" sz="2400" dirty="0" err="1" smtClean="0">
                <a:cs typeface="Arial" charset="0"/>
              </a:rPr>
              <a:t>ул</a:t>
            </a:r>
            <a:r>
              <a:rPr lang="uk-UA" sz="2400" dirty="0" smtClean="0">
                <a:cs typeface="Arial" charset="0"/>
              </a:rPr>
              <a:t>. </a:t>
            </a:r>
            <a:r>
              <a:rPr lang="uk-UA" sz="2400" dirty="0" err="1" smtClean="0">
                <a:cs typeface="Arial" charset="0"/>
              </a:rPr>
              <a:t>Пушкинская</a:t>
            </a:r>
            <a:r>
              <a:rPr lang="uk-UA" sz="2400" dirty="0" smtClean="0">
                <a:cs typeface="Arial" charset="0"/>
              </a:rPr>
              <a:t>, д.№ 7</a:t>
            </a:r>
            <a:endParaRPr lang="en-US" sz="2400" dirty="0" smtClean="0">
              <a:cs typeface="Arial" charset="0"/>
            </a:endParaRPr>
          </a:p>
          <a:p>
            <a:r>
              <a:rPr lang="en-US" sz="2400" dirty="0" smtClean="0">
                <a:cs typeface="Arial" charset="0"/>
              </a:rPr>
              <a:t>Т</a:t>
            </a:r>
            <a:r>
              <a:rPr lang="ru-RU" sz="2400" dirty="0" err="1" smtClean="0">
                <a:cs typeface="Arial" charset="0"/>
              </a:rPr>
              <a:t>елефон</a:t>
            </a:r>
            <a:r>
              <a:rPr lang="en-US" sz="2400" dirty="0" smtClean="0">
                <a:cs typeface="Arial" charset="0"/>
              </a:rPr>
              <a:t>: </a:t>
            </a:r>
            <a:r>
              <a:rPr lang="ru-RU" sz="2400" dirty="0" smtClean="0">
                <a:cs typeface="Arial" charset="0"/>
              </a:rPr>
              <a:t>0800-210-123</a:t>
            </a:r>
            <a:endParaRPr lang="en-US" sz="2400" dirty="0" smtClean="0">
              <a:cs typeface="Arial" charset="0"/>
            </a:endParaRPr>
          </a:p>
          <a:p>
            <a:endParaRPr lang="en-US" sz="2400" dirty="0" smtClean="0">
              <a:cs typeface="Arial" charset="0"/>
            </a:endParaRPr>
          </a:p>
          <a:p>
            <a:r>
              <a:rPr lang="en-US" sz="2400" dirty="0" smtClean="0">
                <a:cs typeface="Arial" charset="0"/>
              </a:rPr>
              <a:t>E-MAIL: likypsp@gmail.com</a:t>
            </a:r>
          </a:p>
          <a:p>
            <a:endParaRPr lang="en-US" sz="2400" dirty="0" smtClean="0">
              <a:cs typeface="Arial" charset="0"/>
            </a:endParaRPr>
          </a:p>
          <a:p>
            <a:r>
              <a:rPr lang="en-US" sz="2400" dirty="0" smtClean="0">
                <a:cs typeface="Arial" charset="0"/>
              </a:rPr>
              <a:t>WEB: </a:t>
            </a:r>
            <a:r>
              <a:rPr lang="en-US" sz="2400" dirty="0" smtClean="0">
                <a:cs typeface="Arial" charset="0"/>
                <a:hlinkClick r:id="rId2"/>
              </a:rPr>
              <a:t>WWW.RAKPOBEDIM</a:t>
            </a:r>
            <a:r>
              <a:rPr lang="ru-RU" sz="2400" dirty="0" smtClean="0">
                <a:cs typeface="Arial" charset="0"/>
                <a:hlinkClick r:id="rId3"/>
              </a:rPr>
              <a:t>.</a:t>
            </a:r>
            <a:r>
              <a:rPr lang="en-US" sz="2400" dirty="0" smtClean="0">
                <a:cs typeface="Arial" charset="0"/>
                <a:hlinkClick r:id="rId3"/>
              </a:rPr>
              <a:t>COM.UA</a:t>
            </a:r>
            <a:endParaRPr lang="ru-RU" dirty="0"/>
          </a:p>
        </p:txBody>
      </p:sp>
      <p:pic>
        <p:nvPicPr>
          <p:cNvPr id="4" name="Рисунок 3" descr="v5_gre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357166"/>
            <a:ext cx="2141806" cy="2071702"/>
          </a:xfrm>
          <a:prstGeom prst="rect">
            <a:avLst/>
          </a:prstGeom>
        </p:spPr>
      </p:pic>
      <p:pic>
        <p:nvPicPr>
          <p:cNvPr id="5" name="Рисунок 4" descr="Лого картинка с прозрачным фоном 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214289"/>
            <a:ext cx="1785950" cy="2073573"/>
          </a:xfrm>
          <a:prstGeom prst="rect">
            <a:avLst/>
          </a:prstGeom>
        </p:spPr>
      </p:pic>
      <p:pic>
        <p:nvPicPr>
          <p:cNvPr id="6" name="Рисунок 5" descr="Лого картинка с прозрачным фоном 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88" y="214290"/>
            <a:ext cx="2286016" cy="2400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SCN7888 —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4572008"/>
            <a:ext cx="2786082" cy="2089562"/>
          </a:xfrm>
          <a:prstGeom prst="rect">
            <a:avLst/>
          </a:prstGeom>
        </p:spPr>
      </p:pic>
      <p:pic>
        <p:nvPicPr>
          <p:cNvPr id="4" name="Содержимое 3" descr="IMG_4092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643570" y="1500174"/>
            <a:ext cx="3112874" cy="207170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Наши проекты </a:t>
            </a:r>
            <a:endParaRPr lang="ru-RU" dirty="0"/>
          </a:p>
        </p:txBody>
      </p:sp>
      <p:pic>
        <p:nvPicPr>
          <p:cNvPr id="5" name="Рисунок 4" descr="IMG_393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285860"/>
            <a:ext cx="3146647" cy="2143140"/>
          </a:xfrm>
          <a:prstGeom prst="rect">
            <a:avLst/>
          </a:prstGeom>
        </p:spPr>
      </p:pic>
      <p:pic>
        <p:nvPicPr>
          <p:cNvPr id="7" name="Рисунок 6" descr="IMG_4097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571876"/>
            <a:ext cx="3048022" cy="2286016"/>
          </a:xfrm>
          <a:prstGeom prst="rect">
            <a:avLst/>
          </a:prstGeom>
        </p:spPr>
      </p:pic>
      <p:pic>
        <p:nvPicPr>
          <p:cNvPr id="9" name="Рисунок 8" descr="DSCN7890 — копи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7884" y="3643314"/>
            <a:ext cx="3000396" cy="2250297"/>
          </a:xfrm>
          <a:prstGeom prst="rect">
            <a:avLst/>
          </a:prstGeom>
        </p:spPr>
      </p:pic>
      <p:pic>
        <p:nvPicPr>
          <p:cNvPr id="10" name="Рисунок 9" descr="IMG_619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2755476" y="1602186"/>
            <a:ext cx="3436594" cy="237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554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755576" y="1316199"/>
            <a:ext cx="7678825" cy="4567472"/>
          </a:xfrm>
          <a:prstGeom prst="foldedCorner">
            <a:avLst>
              <a:gd name="adj" fmla="val 183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55576" y="1316200"/>
            <a:ext cx="7678825" cy="4567471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Благотворительный фонд «Буду жить» создан при поддержке ГО « Центр «Равное право на жизнь» в рамках проекта «Буду жить».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сновная задача проекта – целевая помощь пациентам и коммунальным профильным учреждениям. 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Благотворительный фонд является партнером ГО во всех, реализуемых Программах, проектах и акциях.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16632"/>
            <a:ext cx="807524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Создание Благотворительного Фонда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роцесс 5"/>
          <p:cNvSpPr/>
          <p:nvPr/>
        </p:nvSpPr>
        <p:spPr>
          <a:xfrm>
            <a:off x="4286248" y="3571876"/>
            <a:ext cx="4714908" cy="307183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1000108"/>
            <a:ext cx="84010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Информационно – просветительская роль.</a:t>
            </a:r>
          </a:p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Цель - всевозможное содействие в повышении знаний и квалификации врачей. С помощью организации врачи имеют возможность участвовать в международных конференциях, симпозиумах и т.п.</a:t>
            </a:r>
          </a:p>
          <a:p>
            <a:pPr marL="109728" indent="0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atin typeface="Arial" charset="0"/>
                <a:cs typeface="Arial" charset="0"/>
              </a:rPr>
              <a:t>Программа «Жизнь бесценна»</a:t>
            </a:r>
          </a:p>
        </p:txBody>
      </p:sp>
      <p:pic>
        <p:nvPicPr>
          <p:cNvPr id="4" name="Рисунок 3" descr="IMG_469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3643314"/>
            <a:ext cx="4286280" cy="2893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286248" y="928670"/>
            <a:ext cx="4500594" cy="5715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428736"/>
            <a:ext cx="3900486" cy="3805059"/>
          </a:xfrm>
        </p:spPr>
        <p:txBody>
          <a:bodyPr>
            <a:normAutofit lnSpcReduction="10000"/>
          </a:bodyPr>
          <a:lstStyle/>
          <a:p>
            <a:r>
              <a:rPr lang="ru-RU" sz="2600" dirty="0" smtClean="0">
                <a:latin typeface="Arial" charset="0"/>
                <a:cs typeface="Arial" charset="0"/>
              </a:rPr>
              <a:t>Психологическая помощь онкологическим пациентам и их родственникам.</a:t>
            </a:r>
          </a:p>
          <a:p>
            <a:r>
              <a:rPr lang="ru-RU" sz="2600" dirty="0" smtClean="0">
                <a:latin typeface="Arial" charset="0"/>
                <a:cs typeface="Arial" charset="0"/>
              </a:rPr>
              <a:t>В рамках  проекта периодически  проводятся сборы Клуба «Вдохновение».</a:t>
            </a:r>
          </a:p>
          <a:p>
            <a:endParaRPr lang="ru-RU" dirty="0" smtClean="0">
              <a:latin typeface="Arial" charset="0"/>
              <a:cs typeface="Arial" charset="0"/>
            </a:endParaRP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Программа «Мы вместе»</a:t>
            </a:r>
            <a:endParaRPr lang="ru-RU" dirty="0"/>
          </a:p>
        </p:txBody>
      </p:sp>
      <p:pic>
        <p:nvPicPr>
          <p:cNvPr id="4" name="Рисунок 3" descr="Коллаж-Центр (1).jpg"/>
          <p:cNvPicPr>
            <a:picLocks noChangeAspect="1"/>
          </p:cNvPicPr>
          <p:nvPr/>
        </p:nvPicPr>
        <p:blipFill>
          <a:blip r:embed="rId2"/>
          <a:srcRect l="77344" t="65469"/>
          <a:stretch>
            <a:fillRect/>
          </a:stretch>
        </p:blipFill>
        <p:spPr bwMode="auto">
          <a:xfrm>
            <a:off x="4429124" y="1357298"/>
            <a:ext cx="4209486" cy="492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роцесс 6"/>
          <p:cNvSpPr/>
          <p:nvPr/>
        </p:nvSpPr>
        <p:spPr>
          <a:xfrm>
            <a:off x="3714744" y="3071810"/>
            <a:ext cx="5072098" cy="34290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525963"/>
          </a:xfrm>
        </p:spPr>
        <p:txBody>
          <a:bodyPr/>
          <a:lstStyle/>
          <a:p>
            <a:r>
              <a:rPr lang="ru-RU" sz="2000" dirty="0" smtClean="0">
                <a:latin typeface="Arial" charset="0"/>
                <a:cs typeface="Arial" charset="0"/>
              </a:rPr>
              <a:t>Цель - популяризация донорства крови среди молодежи и формирование базы доноров на срочное реагирование для </a:t>
            </a:r>
            <a:r>
              <a:rPr lang="ru-RU" sz="2000" dirty="0" err="1" smtClean="0">
                <a:latin typeface="Arial" charset="0"/>
                <a:cs typeface="Arial" charset="0"/>
              </a:rPr>
              <a:t>онкобольных</a:t>
            </a:r>
            <a:r>
              <a:rPr lang="ru-RU" sz="2000" dirty="0" smtClean="0">
                <a:latin typeface="Arial" charset="0"/>
                <a:cs typeface="Arial" charset="0"/>
              </a:rPr>
              <a:t>.. </a:t>
            </a:r>
          </a:p>
          <a:p>
            <a:r>
              <a:rPr lang="ru-RU" sz="2000" dirty="0" smtClean="0">
                <a:latin typeface="Arial" charset="0"/>
                <a:cs typeface="Arial" charset="0"/>
              </a:rPr>
              <a:t>Задачи: организация Дней Донора и передача собранной крови для пациентов Харьковского центра онкологии.</a:t>
            </a:r>
          </a:p>
          <a:p>
            <a:pPr marL="109728" indent="0">
              <a:buNone/>
            </a:pPr>
            <a:endParaRPr lang="ru-RU" sz="2800" dirty="0" smtClean="0">
              <a:latin typeface="Arial" charset="0"/>
              <a:cs typeface="Arial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Проект «Капля надежды»</a:t>
            </a:r>
            <a:endParaRPr lang="ru-RU" dirty="0"/>
          </a:p>
        </p:txBody>
      </p:sp>
      <p:pic>
        <p:nvPicPr>
          <p:cNvPr id="4" name="Рисунок 3" descr="IMG_67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3214686"/>
            <a:ext cx="4714908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868" y="3214686"/>
            <a:ext cx="5214974" cy="3357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Информационно – практическая роль.</a:t>
            </a:r>
          </a:p>
          <a:p>
            <a:pPr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Скрининговые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акции, как прямая реклама необходимости регулярных профилактических обследований. Формирование мотивации общественности на обращение к врачу с профилактической целью.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dirty="0" smtClean="0">
              <a:latin typeface="Arial" charset="0"/>
              <a:cs typeface="Arial" charset="0"/>
            </a:endParaRPr>
          </a:p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Проект «</a:t>
            </a:r>
            <a:r>
              <a:rPr lang="ru-RU" dirty="0" err="1" smtClean="0"/>
              <a:t>Онко</a:t>
            </a:r>
            <a:r>
              <a:rPr lang="ru-RU" dirty="0" smtClean="0"/>
              <a:t>-Дозор»</a:t>
            </a:r>
            <a:endParaRPr lang="ru-RU" dirty="0"/>
          </a:p>
        </p:txBody>
      </p:sp>
      <p:pic>
        <p:nvPicPr>
          <p:cNvPr id="4" name="Рисунок 3" descr="IMG_61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3307440"/>
            <a:ext cx="4500562" cy="3157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285860"/>
            <a:ext cx="8401080" cy="4519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Цель - помощь отделению кардиохирургии ДУ «Институт общей и неотложной хирургии им. В.Т. Зайцева НАМН Украины» в покупке нового оборудования, расходных материалов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 т.п.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Психологическая помощь пациентам и их родственникам.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Проведение профилактических и информационных мероприятий для населения.</a:t>
            </a:r>
          </a:p>
          <a:p>
            <a:pPr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*проект стартовал с 2018 г.</a:t>
            </a:r>
            <a:endParaRPr lang="uk-UA" sz="2000" dirty="0" smtClean="0"/>
          </a:p>
          <a:p>
            <a:pPr lvl="0">
              <a:buNone/>
            </a:pP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 «</a:t>
            </a:r>
            <a:r>
              <a:rPr lang="ru-RU" sz="4400" dirty="0" smtClean="0"/>
              <a:t>Спаси</a:t>
            </a:r>
            <a:r>
              <a:rPr lang="ru-RU" dirty="0" smtClean="0"/>
              <a:t> сердце малыша»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175531"/>
              </p:ext>
            </p:extLst>
          </p:nvPr>
        </p:nvGraphicFramePr>
        <p:xfrm>
          <a:off x="4355976" y="3140968"/>
          <a:ext cx="432435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Acrobat Document" r:id="rId3" imgW="4324206" imgH="2971434" progId="AcroExch.Document.DC">
                  <p:embed/>
                </p:oleObj>
              </mc:Choice>
              <mc:Fallback>
                <p:oleObj name="Acrobat Document" r:id="rId3" imgW="4324206" imgH="297143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55976" y="3140968"/>
                        <a:ext cx="4324350" cy="297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481329"/>
            <a:ext cx="8003232" cy="338783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 2016 по 2019 год</a:t>
            </a:r>
          </a:p>
          <a:p>
            <a:r>
              <a:rPr lang="ru-RU" dirty="0"/>
              <a:t>Совместно с компанией «</a:t>
            </a:r>
            <a:r>
              <a:rPr lang="ru-RU" dirty="0" err="1"/>
              <a:t>Рош</a:t>
            </a:r>
            <a:r>
              <a:rPr lang="ru-RU" dirty="0"/>
              <a:t> Украина»</a:t>
            </a:r>
          </a:p>
          <a:p>
            <a:r>
              <a:rPr lang="ru-RU" dirty="0"/>
              <a:t>Благотворительная помощь пациентам в виде препаратов компании «</a:t>
            </a:r>
            <a:r>
              <a:rPr lang="ru-RU" dirty="0" err="1"/>
              <a:t>Рош</a:t>
            </a:r>
            <a:r>
              <a:rPr lang="ru-RU" dirty="0"/>
              <a:t> Украина»</a:t>
            </a:r>
          </a:p>
          <a:p>
            <a:r>
              <a:rPr lang="ru-RU" dirty="0"/>
              <a:t>В программе участвовало </a:t>
            </a:r>
            <a:r>
              <a:rPr lang="ru-RU" dirty="0" smtClean="0"/>
              <a:t>16 </a:t>
            </a:r>
            <a:r>
              <a:rPr lang="ru-RU" dirty="0"/>
              <a:t>наименований </a:t>
            </a:r>
            <a:r>
              <a:rPr lang="ru-RU" dirty="0" smtClean="0"/>
              <a:t>препаратов</a:t>
            </a:r>
          </a:p>
          <a:p>
            <a:r>
              <a:rPr lang="ru-RU" dirty="0" smtClean="0"/>
              <a:t>Помощь получило более 10000 пациентов Украины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Программа поддержки пациентов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4053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261</TotalTime>
  <Words>296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Открытая</vt:lpstr>
      <vt:lpstr>Acrobat Document</vt:lpstr>
      <vt:lpstr>  ГО «Центр «Равное право на жизнь» УФР 2020  </vt:lpstr>
      <vt:lpstr>Наши проекты </vt:lpstr>
      <vt:lpstr>Создание Благотворительного Фонда</vt:lpstr>
      <vt:lpstr>Программа «Жизнь бесценна»</vt:lpstr>
      <vt:lpstr>Программа «Мы вместе»</vt:lpstr>
      <vt:lpstr>Проект «Капля надежды»</vt:lpstr>
      <vt:lpstr>Проект «Онко-Дозор»</vt:lpstr>
      <vt:lpstr>Проект «Спаси сердце малыша»</vt:lpstr>
      <vt:lpstr>Программа поддержки пациентов</vt:lpstr>
      <vt:lpstr>Проект «Программа помощи пациентам»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 “Благотворительный фонд « Буду жить»</dc:title>
  <dc:creator>rakustop@yandex.ua</dc:creator>
  <cp:lastModifiedBy>Tatyana</cp:lastModifiedBy>
  <cp:revision>54</cp:revision>
  <dcterms:created xsi:type="dcterms:W3CDTF">2018-02-27T09:33:37Z</dcterms:created>
  <dcterms:modified xsi:type="dcterms:W3CDTF">2020-10-05T12:29:06Z</dcterms:modified>
</cp:coreProperties>
</file>